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0" r:id="rId3"/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Overpass"/>
      <p:regular r:id="rId47"/>
      <p:bold r:id="rId48"/>
      <p:italic r:id="rId49"/>
      <p:boldItalic r:id="rId50"/>
    </p:embeddedFont>
    <p:embeddedFont>
      <p:font typeface="Overpass Light"/>
      <p:regular r:id="rId51"/>
      <p:bold r:id="rId52"/>
      <p:italic r:id="rId53"/>
      <p:boldItalic r:id="rId54"/>
    </p:embeddedFont>
    <p:embeddedFont>
      <p:font typeface="Overpass Mono"/>
      <p:regular r:id="rId55"/>
      <p:bold r:id="rId56"/>
    </p:embeddedFont>
    <p:embeddedFont>
      <p:font typeface="Overpass SemiBold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Overpass-bold.fntdata"/><Relationship Id="rId47" Type="http://schemas.openxmlformats.org/officeDocument/2006/relationships/font" Target="fonts/Overpass-regular.fntdata"/><Relationship Id="rId49" Type="http://schemas.openxmlformats.org/officeDocument/2006/relationships/font" Target="fonts/Overpass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roximaNova-regular.fntdata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verpass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verpassLight-regular.fntdata"/><Relationship Id="rId50" Type="http://schemas.openxmlformats.org/officeDocument/2006/relationships/font" Target="fonts/Overpass-boldItalic.fntdata"/><Relationship Id="rId53" Type="http://schemas.openxmlformats.org/officeDocument/2006/relationships/font" Target="fonts/OverpassLight-italic.fntdata"/><Relationship Id="rId52" Type="http://schemas.openxmlformats.org/officeDocument/2006/relationships/font" Target="fonts/OverpassLight-bold.fntdata"/><Relationship Id="rId11" Type="http://schemas.openxmlformats.org/officeDocument/2006/relationships/slide" Target="slides/slide5.xml"/><Relationship Id="rId55" Type="http://schemas.openxmlformats.org/officeDocument/2006/relationships/font" Target="fonts/OverpassMono-regular.fntdata"/><Relationship Id="rId10" Type="http://schemas.openxmlformats.org/officeDocument/2006/relationships/slide" Target="slides/slide4.xml"/><Relationship Id="rId54" Type="http://schemas.openxmlformats.org/officeDocument/2006/relationships/font" Target="fonts/OverpassLight-boldItalic.fntdata"/><Relationship Id="rId13" Type="http://schemas.openxmlformats.org/officeDocument/2006/relationships/slide" Target="slides/slide7.xml"/><Relationship Id="rId57" Type="http://schemas.openxmlformats.org/officeDocument/2006/relationships/font" Target="fonts/OverpassSemiBold-regular.fntdata"/><Relationship Id="rId12" Type="http://schemas.openxmlformats.org/officeDocument/2006/relationships/slide" Target="slides/slide6.xml"/><Relationship Id="rId56" Type="http://schemas.openxmlformats.org/officeDocument/2006/relationships/font" Target="fonts/OverpassMono-bold.fntdata"/><Relationship Id="rId15" Type="http://schemas.openxmlformats.org/officeDocument/2006/relationships/slide" Target="slides/slide9.xml"/><Relationship Id="rId59" Type="http://schemas.openxmlformats.org/officeDocument/2006/relationships/font" Target="fonts/OverpassSemiBold-italic.fntdata"/><Relationship Id="rId14" Type="http://schemas.openxmlformats.org/officeDocument/2006/relationships/slide" Target="slides/slide8.xml"/><Relationship Id="rId58" Type="http://schemas.openxmlformats.org/officeDocument/2006/relationships/font" Target="fonts/Overpass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e2608ca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e2608ca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 Shirly and David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f0eda4c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f0eda4c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`storage_volumes` variable is a list of volumes to manage. Each volume has the following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variables: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f0809782e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f0809782e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`storage_pools` variable is a list of pools to manage. Each pool contains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nested list of `volume` dicts as described below, as well as the following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keys: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e8eabb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e8eabb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f0eda4c2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f0eda4c2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e8eabba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e8eabba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These are things we want to add, but don’t seem to fit well with certain aspects of ansible’s model: idempotence and determinism.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We hope to revisit these once we have an initial release.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I’m actually pretty optimistic about percentage-based sizes.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f0d91470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f0d91470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f0d91470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f0d91470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f0809782e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f0809782e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verpass"/>
              <a:buChar char="●"/>
            </a:pP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All system and kernel messages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get passed to rsyslogd.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verpass"/>
              <a:buChar char="●"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Logs are sent to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files/ logged-in users</a:t>
            </a:r>
            <a:r>
              <a:rPr b="1"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based on their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Syslog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Facilities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and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Severity</a:t>
            </a:r>
            <a:endParaRPr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f0d91470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f0d91470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f0809782e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f0809782e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0809782e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0809782e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f0d91470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f0d91470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f0809782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f0809782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f0809782e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f0809782e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f0809782e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f0809782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f0809782e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f0809782e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f0809782e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f0809782e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f0d91470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f0d91470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Profiles configuration - pre-created profiles to choose from, which adjust various rsyslog settings according to intended use-case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e2608ca86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e2608ca86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e2608ca86_0_14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e2608ca86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f2a0a267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f2a0a267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Profiles configuration - pre-created profiles to choose from, which adjust various rsyslog settings according to intended use-case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0809782e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f0809782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David: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Many of us have been here before.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often-repeated scenario: Fancy </a:t>
            </a:r>
            <a:r>
              <a:rPr lang="de"/>
              <a:t>automation</a:t>
            </a:r>
            <a:r>
              <a:rPr lang="de"/>
              <a:t> scripts, broken by new releases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Remember when Fedora transitioned from sysvinit to systemd? How about from the sysv/sysconfig networking config files to NetworkManager? iptables to firewalld? I could go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These changes (aka: “progress” or “technological advancement”) present a real and ongoing problem for systems management.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f2a0a26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f2a0a26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Profiles configuration - pre-created profiles to choose from, which adjust various rsyslog settings according to intended use-case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f2a0a26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f2a0a26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Profiles configuration - pre-created profiles to choose from, which adjust various rsyslog settings according to intended use-case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e2608ca8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e2608ca8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0809782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0809782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it’s not the “what”, but the “how”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still managing services, network interfaces, firewall rules, etc;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changes is the tooling used to manage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want a way to express the configuration in such a way as to convey the essential information without getting bogged down by the details of how we apply the settings in the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 other words, we need to abstract away the implementation details so the user can focus on the important parts: those that transcend any given implementation.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2a0a26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2a0a26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Shirly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introduced with </a:t>
            </a:r>
            <a:r>
              <a:rPr b="1" lang="de">
                <a:solidFill>
                  <a:srgbClr val="CC0000"/>
                </a:solidFill>
              </a:rPr>
              <a:t>RHEL 7.4,</a:t>
            </a:r>
            <a:r>
              <a:rPr lang="de">
                <a:solidFill>
                  <a:schemeClr val="dk1"/>
                </a:solidFill>
              </a:rPr>
              <a:t> but with each release we're adding new roles.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Make system management </a:t>
            </a:r>
            <a:r>
              <a:rPr b="1" lang="de">
                <a:solidFill>
                  <a:schemeClr val="dk1"/>
                </a:solidFill>
              </a:rPr>
              <a:t>easier</a:t>
            </a:r>
            <a:r>
              <a:rPr lang="de">
                <a:solidFill>
                  <a:schemeClr val="dk1"/>
                </a:solidFill>
              </a:rPr>
              <a:t> and more </a:t>
            </a:r>
            <a:r>
              <a:rPr b="1" lang="de">
                <a:solidFill>
                  <a:schemeClr val="dk1"/>
                </a:solidFill>
              </a:rPr>
              <a:t>consistent</a:t>
            </a:r>
            <a:r>
              <a:rPr lang="de">
                <a:solidFill>
                  <a:schemeClr val="dk1"/>
                </a:solidFill>
              </a:rPr>
              <a:t> across multiple versions of RHEL. So, the same System Role scripts for Network management can be used across RHEL 7 and RHEL 8 transparently.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Reducing the need to know how setting up the network stack changed between RHEL 7 and 8.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f0eda4c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f0eda4c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Shirly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Ansible is an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open source automation platform</a:t>
            </a:r>
            <a:endParaRPr b="1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It is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very simple to setup </a:t>
            </a: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and yet powerful. 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Helps with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configuration management, application deployment, task automation</a:t>
            </a: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.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It can do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IT orchestration</a:t>
            </a: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, where you have to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run tasks in sequence and create a chain of events </a:t>
            </a: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which must happen on several different servers or devices.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It doesn’t use an agent</a:t>
            </a:r>
            <a:r>
              <a:rPr lang="d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on the remote host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f87ea36b0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f87ea36b0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Shirly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introduced with </a:t>
            </a:r>
            <a:r>
              <a:rPr b="1" lang="de">
                <a:solidFill>
                  <a:srgbClr val="CC0000"/>
                </a:solidFill>
              </a:rPr>
              <a:t>RHEL 7.4,</a:t>
            </a:r>
            <a:r>
              <a:rPr lang="de">
                <a:solidFill>
                  <a:schemeClr val="dk1"/>
                </a:solidFill>
              </a:rPr>
              <a:t> but with each release we're adding new roles.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Make system management </a:t>
            </a:r>
            <a:r>
              <a:rPr b="1" lang="de">
                <a:solidFill>
                  <a:schemeClr val="dk1"/>
                </a:solidFill>
              </a:rPr>
              <a:t>easier</a:t>
            </a:r>
            <a:r>
              <a:rPr lang="de">
                <a:solidFill>
                  <a:schemeClr val="dk1"/>
                </a:solidFill>
              </a:rPr>
              <a:t> and more </a:t>
            </a:r>
            <a:r>
              <a:rPr b="1" lang="de">
                <a:solidFill>
                  <a:schemeClr val="dk1"/>
                </a:solidFill>
              </a:rPr>
              <a:t>consistent</a:t>
            </a:r>
            <a:r>
              <a:rPr lang="de">
                <a:solidFill>
                  <a:schemeClr val="dk1"/>
                </a:solidFill>
              </a:rPr>
              <a:t> across multiple versions of RHEL. So, the same System Role scripts for Network management can be used across RHEL 7 and RHEL 8 transparently.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de">
                <a:solidFill>
                  <a:schemeClr val="dk1"/>
                </a:solidFill>
              </a:rPr>
              <a:t>Reducing the need to know how setting up the network stack changed between RHEL 7 and 8.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FUTURE PROOF your automation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0eda4c2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f0eda4c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Shirly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Officially released that are already supported and tested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f0809782e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f0809782e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storage is really complex; for most of us it doesn’t need to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default to lvm volumes with xfs file systems; maybe in Fedora 35 we will default to stratis volumes, who knows? the interface will be unchanged.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partition allocation is an implementation detail; you just tell us which disks to use and we handle the 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the backend is blivet, which is used by the OS installer (anaconda)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1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">
  <p:cSld name="CUSTOM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826650" y="1005975"/>
            <a:ext cx="7558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826650" y="19229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" name="Google Shape;67;p15"/>
          <p:cNvSpPr txBox="1"/>
          <p:nvPr>
            <p:ph idx="4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5" type="subTitle"/>
          </p:nvPr>
        </p:nvSpPr>
        <p:spPr>
          <a:xfrm>
            <a:off x="4630950" y="19229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" name="Google Shape;69;p15"/>
          <p:cNvSpPr txBox="1"/>
          <p:nvPr>
            <p:ph idx="6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7" type="subTitle"/>
          </p:nvPr>
        </p:nvSpPr>
        <p:spPr>
          <a:xfrm>
            <a:off x="826650" y="25401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" name="Google Shape;71;p15"/>
          <p:cNvSpPr txBox="1"/>
          <p:nvPr>
            <p:ph idx="8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9" type="subTitle"/>
          </p:nvPr>
        </p:nvSpPr>
        <p:spPr>
          <a:xfrm>
            <a:off x="4630950" y="25401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5"/>
          <p:cNvSpPr txBox="1"/>
          <p:nvPr>
            <p:ph idx="13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4" type="subTitle"/>
          </p:nvPr>
        </p:nvSpPr>
        <p:spPr>
          <a:xfrm>
            <a:off x="826650" y="31573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5"/>
          <p:cNvSpPr txBox="1"/>
          <p:nvPr>
            <p:ph idx="15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6" type="subTitle"/>
          </p:nvPr>
        </p:nvSpPr>
        <p:spPr>
          <a:xfrm>
            <a:off x="4630950" y="31573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17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8" type="subTitle"/>
          </p:nvPr>
        </p:nvSpPr>
        <p:spPr>
          <a:xfrm>
            <a:off x="826650" y="37745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" name="Google Shape;79;p15"/>
          <p:cNvSpPr txBox="1"/>
          <p:nvPr>
            <p:ph idx="19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20" type="subTitle"/>
          </p:nvPr>
        </p:nvSpPr>
        <p:spPr>
          <a:xfrm>
            <a:off x="4630950" y="37745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">
  <p:cSld name="CUSTOM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eft, text right">
  <p:cSld name="CUSTOM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graphics">
  <p:cSld name="CUSTOM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2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04" name="Google Shape;104;p20"/>
          <p:cNvSpPr txBox="1"/>
          <p:nvPr>
            <p:ph idx="3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05" name="Google Shape;105;p20"/>
          <p:cNvSpPr txBox="1"/>
          <p:nvPr>
            <p:ph idx="4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06" name="Google Shape;106;p20"/>
          <p:cNvSpPr txBox="1"/>
          <p:nvPr>
            <p:ph idx="5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text">
  <p:cSld name="CUSTOM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2" type="subTitle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12" name="Google Shape;112;p21"/>
          <p:cNvSpPr txBox="1"/>
          <p:nvPr>
            <p:ph idx="3" type="body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13" name="Google Shape;113;p21"/>
          <p:cNvSpPr txBox="1"/>
          <p:nvPr>
            <p:ph idx="4" type="subTitle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14" name="Google Shape;114;p21"/>
          <p:cNvSpPr txBox="1"/>
          <p:nvPr>
            <p:ph idx="5" type="body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CUSTOM_2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2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22" name="Google Shape;122;p22"/>
          <p:cNvSpPr txBox="1"/>
          <p:nvPr>
            <p:ph idx="5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23" name="Google Shape;123;p22"/>
          <p:cNvSpPr txBox="1"/>
          <p:nvPr>
            <p:ph idx="6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24" name="Google Shape;124;p22"/>
          <p:cNvSpPr txBox="1"/>
          <p:nvPr>
            <p:ph idx="7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text">
  <p:cSld name="CUSTOM_2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2" type="subTitle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30" name="Google Shape;130;p23"/>
          <p:cNvSpPr txBox="1"/>
          <p:nvPr>
            <p:ph idx="3" type="body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31" name="Google Shape;131;p23"/>
          <p:cNvSpPr txBox="1"/>
          <p:nvPr>
            <p:ph idx="4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32" name="Google Shape;132;p23"/>
          <p:cNvSpPr txBox="1"/>
          <p:nvPr>
            <p:ph idx="5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  <p:sp>
        <p:nvSpPr>
          <p:cNvPr id="133" name="Google Shape;133;p23"/>
          <p:cNvSpPr txBox="1"/>
          <p:nvPr>
            <p:ph idx="6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34" name="Google Shape;134;p23"/>
          <p:cNvSpPr txBox="1"/>
          <p:nvPr>
            <p:ph idx="7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, graphic bottom">
  <p:cSld name="CUSTOM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8" name="Google Shape;138;p24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top, text bottom">
  <p:cSld name="CUSTOM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, logos bottom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2" type="body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top, text bottom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2" type="body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292100" lvl="1" marL="914400" rtl="0" algn="ctr">
              <a:spcBef>
                <a:spcPts val="480"/>
              </a:spcBef>
              <a:spcAft>
                <a:spcPts val="0"/>
              </a:spcAft>
              <a:buSzPts val="1000"/>
              <a:buChar char="○"/>
              <a:defRPr sz="1400"/>
            </a:lvl2pPr>
            <a:lvl3pPr indent="-292100" lvl="2" marL="1371600" rtl="0" algn="ctr">
              <a:spcBef>
                <a:spcPts val="480"/>
              </a:spcBef>
              <a:spcAft>
                <a:spcPts val="0"/>
              </a:spcAft>
              <a:buSzPts val="1000"/>
              <a:buChar char="■"/>
              <a:defRPr sz="1400"/>
            </a:lvl3pPr>
            <a:lvl4pPr indent="-292100" lvl="3" marL="18288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4pPr>
            <a:lvl5pPr indent="-292100" lvl="4" marL="22860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5pPr>
            <a:lvl6pPr indent="-292100" lvl="5" marL="27432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6pPr>
            <a:lvl7pPr indent="-292100" lvl="6" marL="3200400" rtl="0" algn="ctr">
              <a:spcBef>
                <a:spcPts val="360"/>
              </a:spcBef>
              <a:spcAft>
                <a:spcPts val="0"/>
              </a:spcAft>
              <a:buSzPts val="1000"/>
              <a:buChar char="●"/>
              <a:defRPr sz="1400"/>
            </a:lvl7pPr>
            <a:lvl8pPr indent="-292100" lvl="7" marL="3657600" rtl="0" algn="ctr">
              <a:spcBef>
                <a:spcPts val="360"/>
              </a:spcBef>
              <a:spcAft>
                <a:spcPts val="0"/>
              </a:spcAft>
              <a:buSzPts val="1000"/>
              <a:buChar char="○"/>
              <a:defRPr sz="1400"/>
            </a:lvl8pPr>
            <a:lvl9pPr indent="-292100" lvl="8" marL="4114800" rtl="0" algn="ctr">
              <a:spcBef>
                <a:spcPts val="360"/>
              </a:spcBef>
              <a:spcAft>
                <a:spcPts val="0"/>
              </a:spcAft>
              <a:buSzPts val="10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logos righ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2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left, text righ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 left, text right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826650" y="10059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2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6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3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71" name="Google Shape;171;p30"/>
          <p:cNvSpPr txBox="1"/>
          <p:nvPr>
            <p:ph idx="4" type="subTitle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8" name="Google Shape;178;p32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2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2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3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7" name="Google Shape;187;p33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97" name="Google Shape;197;p3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None/>
              <a:defRPr sz="18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02" name="Google Shape;202;p34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3" type="subTitle"/>
          </p:nvPr>
        </p:nvSpPr>
        <p:spPr>
          <a:xfrm>
            <a:off x="3353888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None/>
              <a:defRPr sz="9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10" name="Google Shape;210;p3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5970354" y="207590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5970354" y="26519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5970354" y="322798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17" name="Google Shape;217;p35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956" y="141196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956" y="2553355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0956" y="2029213"/>
            <a:ext cx="435388" cy="43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90956" y="3160524"/>
            <a:ext cx="435388" cy="435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0" name="Google Shape;230;p36"/>
          <p:cNvSpPr txBox="1"/>
          <p:nvPr>
            <p:ph type="title"/>
          </p:nvPr>
        </p:nvSpPr>
        <p:spPr>
          <a:xfrm>
            <a:off x="4245394" y="1281774"/>
            <a:ext cx="4302300" cy="15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1" name="Google Shape;241;p37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51" name="Google Shape;251;p3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253" name="Google Shape;253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55" name="Google Shape;255;p3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56" name="Google Shape;256;p3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60" name="Google Shape;260;p3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262" name="Google Shape;262;p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64" name="Google Shape;264;p3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65" name="Google Shape;265;p3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269" name="Google Shape;269;p4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271" name="Google Shape;271;p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4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verpass SemiBold"/>
              <a:buNone/>
              <a:defRPr sz="7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273" name="Google Shape;273;p40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274" name="Google Shape;274;p4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76" name="Google Shape;276;p40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279" name="Google Shape;279;p4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1" name="Google Shape;281;p4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41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6" name="Google Shape;286;p4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290" name="Google Shape;290;p42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5" name="Google Shape;295;p4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7" name="Google Shape;297;p4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98" name="Google Shape;298;p4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302" name="Google Shape;302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04" name="Google Shape;304;p4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07" name="Google Shape;307;p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ck">
  <p:cSld name="CUSTOM_4_1">
    <p:bg>
      <p:bgPr>
        <a:solidFill>
          <a:srgbClr val="141414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311" name="Google Shape;311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700"/>
              <a:buFont typeface="Overpass SemiBold"/>
              <a:buNone/>
              <a:defRPr sz="7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313" name="Google Shape;313;p4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de" sz="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16" name="Google Shape;316;p4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17" name="Google Shape;31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verpass"/>
              <a:buChar char="●"/>
              <a:defRPr sz="1800"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chemeClr val="dk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verpass"/>
              <a:buNone/>
              <a:defRPr sz="3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verpass"/>
              <a:buNone/>
              <a:defRPr sz="3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○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■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○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■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○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verpass"/>
              <a:buChar char="■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descr="logo_black.png"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7675" y="4845406"/>
            <a:ext cx="532143" cy="1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verpass Light"/>
              <a:buNone/>
              <a:defRPr sz="2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●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verpass Light"/>
              <a:buChar char="○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Overpass Light"/>
              <a:buChar char="■"/>
              <a:defRPr sz="12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fZiZeYMB3WQxoHyIoFv3iaqqCNMiJoed/view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Relationship Id="rId5" Type="http://schemas.openxmlformats.org/officeDocument/2006/relationships/hyperlink" Target="https://pixabay.com/users/www_slon_pics-5203613/?utm_source=link-attribution&amp;utm_medium=referral&amp;utm_campaign=image&amp;utm_content=2261021" TargetMode="External"/><Relationship Id="rId6" Type="http://schemas.openxmlformats.org/officeDocument/2006/relationships/hyperlink" Target="https://pixabay.com/?utm_source=link-attribution&amp;utm_medium=referral&amp;utm_campaign=image&amp;utm_content=2261021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linux-system-roles.github.io/" TargetMode="External"/><Relationship Id="rId4" Type="http://schemas.openxmlformats.org/officeDocument/2006/relationships/hyperlink" Target="https://galaxy.ansible.com/linux-system-roles/" TargetMode="External"/><Relationship Id="rId5" Type="http://schemas.openxmlformats.org/officeDocument/2006/relationships/hyperlink" Target="https://github.com/linux-system-roles" TargetMode="External"/><Relationship Id="rId6" Type="http://schemas.openxmlformats.org/officeDocument/2006/relationships/hyperlink" Target="https://github.com/linux-system-roles/linux-system-roles.github.io/tree/master/demo" TargetMode="External"/><Relationship Id="rId7" Type="http://schemas.openxmlformats.org/officeDocument/2006/relationships/hyperlink" Target="https://github.com/linux-system-roles/linux-system-roles.github.io/tree/master/demo/devconf-dem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linux-system-rol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ixabay.com/users/www_slon_pics-5203613/?utm_source=link-attribution&amp;utm_medium=referral&amp;utm_campaign=image&amp;utm_content=2261021" TargetMode="External"/><Relationship Id="rId4" Type="http://schemas.openxmlformats.org/officeDocument/2006/relationships/hyperlink" Target="https://pixabay.com/?utm_source=link-attribution&amp;utm_medium=referral&amp;utm_campaign=image&amp;utm_content=2261021" TargetMode="External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One playbook to rule them all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6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lt1"/>
                </a:solidFill>
              </a:rPr>
              <a:t>Linux System Roles</a:t>
            </a:r>
            <a:endParaRPr/>
          </a:p>
        </p:txBody>
      </p:sp>
      <p:sp>
        <p:nvSpPr>
          <p:cNvPr id="324" name="Google Shape;324;p46"/>
          <p:cNvSpPr txBox="1"/>
          <p:nvPr>
            <p:ph idx="2" type="subTitle"/>
          </p:nvPr>
        </p:nvSpPr>
        <p:spPr>
          <a:xfrm>
            <a:off x="1562794" y="351127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Brian Dumont, RHCE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Sr. Solution Architect</a:t>
            </a:r>
            <a:endParaRPr/>
          </a:p>
        </p:txBody>
      </p:sp>
      <p:cxnSp>
        <p:nvCxnSpPr>
          <p:cNvPr id="325" name="Google Shape;325;p46"/>
          <p:cNvCxnSpPr/>
          <p:nvPr/>
        </p:nvCxnSpPr>
        <p:spPr>
          <a:xfrm>
            <a:off x="1562794" y="3429600"/>
            <a:ext cx="2457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6"/>
          <p:cNvCxnSpPr/>
          <p:nvPr/>
        </p:nvCxnSpPr>
        <p:spPr>
          <a:xfrm>
            <a:off x="3353888" y="3429600"/>
            <a:ext cx="2457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34" y="705792"/>
            <a:ext cx="1571625" cy="37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486" name="Google Shape;486;p55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Examples</a:t>
            </a:r>
            <a:endParaRPr b="1" sz="12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87" name="Google Shape;487;p55"/>
          <p:cNvSpPr txBox="1"/>
          <p:nvPr/>
        </p:nvSpPr>
        <p:spPr>
          <a:xfrm>
            <a:off x="708600" y="1370250"/>
            <a:ext cx="6122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verpass Light"/>
                <a:ea typeface="Overpass Light"/>
                <a:cs typeface="Overpass Light"/>
                <a:sym typeface="Overpass Light"/>
              </a:rPr>
              <a:t>Create and mount a file system on a whole unpartitioned disk (including /etc/fstab entry)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488" name="Google Shape;4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00" y="1933925"/>
            <a:ext cx="5412950" cy="29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 rotWithShape="1">
          <a:blip r:embed="rId4">
            <a:alphaModFix/>
          </a:blip>
          <a:srcRect b="47886" l="17869" r="40575" t="42329"/>
          <a:stretch/>
        </p:blipFill>
        <p:spPr>
          <a:xfrm>
            <a:off x="1752050" y="3199125"/>
            <a:ext cx="2249350" cy="2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 rotWithShape="1">
          <a:blip r:embed="rId4">
            <a:alphaModFix/>
          </a:blip>
          <a:srcRect b="64984" l="9002" r="46673" t="25231"/>
          <a:stretch/>
        </p:blipFill>
        <p:spPr>
          <a:xfrm>
            <a:off x="1272175" y="2688066"/>
            <a:ext cx="2399299" cy="2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 rotWithShape="1">
          <a:blip r:embed="rId4">
            <a:alphaModFix/>
          </a:blip>
          <a:srcRect b="80837" l="0" r="69294" t="5494"/>
          <a:stretch/>
        </p:blipFill>
        <p:spPr>
          <a:xfrm>
            <a:off x="784800" y="2098125"/>
            <a:ext cx="1662100" cy="4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 rotWithShape="1">
          <a:blip r:embed="rId5">
            <a:alphaModFix/>
          </a:blip>
          <a:srcRect b="22046" l="13160" r="45285" t="68170"/>
          <a:stretch/>
        </p:blipFill>
        <p:spPr>
          <a:xfrm>
            <a:off x="1497125" y="3971400"/>
            <a:ext cx="2249350" cy="2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498" name="Google Shape;498;p56"/>
          <p:cNvSpPr txBox="1"/>
          <p:nvPr/>
        </p:nvSpPr>
        <p:spPr>
          <a:xfrm>
            <a:off x="715500" y="1339875"/>
            <a:ext cx="6939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verpass Light"/>
                <a:ea typeface="Overpass Light"/>
                <a:cs typeface="Overpass Light"/>
                <a:sym typeface="Overpass Light"/>
              </a:rPr>
              <a:t>Example: two (lvm) volumes in a single pool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99" name="Google Shape;499;p56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Exam</a:t>
            </a: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ples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75" y="1651875"/>
            <a:ext cx="4741526" cy="33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 rotWithShape="1">
          <a:blip r:embed="rId4">
            <a:alphaModFix/>
          </a:blip>
          <a:srcRect b="74777" l="7111" r="57149" t="16615"/>
          <a:stretch/>
        </p:blipFill>
        <p:spPr>
          <a:xfrm>
            <a:off x="1099725" y="2201925"/>
            <a:ext cx="1694525" cy="2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 rotWithShape="1">
          <a:blip r:embed="rId4">
            <a:alphaModFix/>
          </a:blip>
          <a:srcRect b="50996" l="12645" r="53830" t="42660"/>
          <a:stretch/>
        </p:blipFill>
        <p:spPr>
          <a:xfrm>
            <a:off x="1362150" y="3064150"/>
            <a:ext cx="1589550" cy="2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 rotWithShape="1">
          <a:blip r:embed="rId4">
            <a:alphaModFix/>
          </a:blip>
          <a:srcRect b="19330" l="20974" r="8498" t="49157"/>
          <a:stretch/>
        </p:blipFill>
        <p:spPr>
          <a:xfrm>
            <a:off x="1757100" y="3279150"/>
            <a:ext cx="3344024" cy="10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 rotWithShape="1">
          <a:blip r:embed="rId4">
            <a:alphaModFix/>
          </a:blip>
          <a:srcRect b="0" l="19445" r="0" t="79578"/>
          <a:stretch/>
        </p:blipFill>
        <p:spPr>
          <a:xfrm>
            <a:off x="1684575" y="4286300"/>
            <a:ext cx="3819524" cy="6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 rotWithShape="1">
          <a:blip r:embed="rId5">
            <a:alphaModFix/>
          </a:blip>
          <a:srcRect b="37179" l="20974" r="8498" t="54213"/>
          <a:stretch/>
        </p:blipFill>
        <p:spPr>
          <a:xfrm>
            <a:off x="1757100" y="3446550"/>
            <a:ext cx="3344024" cy="2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6"/>
          <p:cNvPicPr preferRelativeResize="0"/>
          <p:nvPr/>
        </p:nvPicPr>
        <p:blipFill rotWithShape="1">
          <a:blip r:embed="rId5">
            <a:alphaModFix/>
          </a:blip>
          <a:srcRect b="19330" l="20974" r="8498" t="73086"/>
          <a:stretch/>
        </p:blipFill>
        <p:spPr>
          <a:xfrm>
            <a:off x="1757100" y="4071325"/>
            <a:ext cx="3344024" cy="2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715500" y="1339875"/>
            <a:ext cx="69390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verpass Light"/>
                <a:ea typeface="Overpass Light"/>
                <a:cs typeface="Overpass Light"/>
                <a:sym typeface="Overpass Light"/>
              </a:rPr>
              <a:t>Example: more options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13" name="Google Shape;513;p57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Examples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00" y="1694900"/>
            <a:ext cx="4726675" cy="3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4">
            <a:alphaModFix/>
          </a:blip>
          <a:srcRect b="1833" l="23513" r="4997" t="72738"/>
          <a:stretch/>
        </p:blipFill>
        <p:spPr>
          <a:xfrm>
            <a:off x="1887700" y="4091725"/>
            <a:ext cx="3378899" cy="8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 rotWithShape="1">
          <a:blip r:embed="rId5">
            <a:alphaModFix/>
          </a:blip>
          <a:srcRect b="60036" l="13028" r="49218" t="33137"/>
          <a:stretch/>
        </p:blipFill>
        <p:spPr>
          <a:xfrm>
            <a:off x="1392150" y="2786750"/>
            <a:ext cx="1784476" cy="2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22" name="Google Shape;522;p58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Status &amp; Roadmap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3" name="Google Shape;523;p58"/>
          <p:cNvSpPr txBox="1"/>
          <p:nvPr>
            <p:ph idx="4294967295" type="body"/>
          </p:nvPr>
        </p:nvSpPr>
        <p:spPr>
          <a:xfrm>
            <a:off x="768900" y="1429175"/>
            <a:ext cx="8520600" cy="14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b="1" lang="de" sz="1800">
                <a:latin typeface="Overpass Mono"/>
                <a:ea typeface="Overpass Mono"/>
                <a:cs typeface="Overpass Mono"/>
                <a:sym typeface="Overpass Mono"/>
              </a:rPr>
              <a:t>Status</a:t>
            </a:r>
            <a:endParaRPr b="1"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v1.0.2 released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planned for inclusion in RHEL 8.1.0, Fedora 32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supported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whole disk, whole disk w/ single partition, lvm (basic)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24" name="Google Shape;524;p58"/>
          <p:cNvSpPr txBox="1"/>
          <p:nvPr>
            <p:ph idx="4294967295" type="body"/>
          </p:nvPr>
        </p:nvSpPr>
        <p:spPr>
          <a:xfrm>
            <a:off x="768900" y="2800775"/>
            <a:ext cx="8520600" cy="209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b="1" lang="de" sz="1800">
                <a:latin typeface="Overpass Mono"/>
                <a:ea typeface="Overpass Mono"/>
                <a:cs typeface="Overpass Mono"/>
                <a:sym typeface="Overpass Mono"/>
              </a:rPr>
              <a:t>Roadmap</a:t>
            </a:r>
            <a:endParaRPr b="1"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encryption (LUKS)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RAID (md)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LVM thin provisioning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LVM cache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LVM RAID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compression &amp; deduplication (VDO)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stratis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30" name="Google Shape;530;p59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Challenges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1" name="Google Shape;531;p59"/>
          <p:cNvSpPr txBox="1"/>
          <p:nvPr>
            <p:ph idx="4294967295" type="body"/>
          </p:nvPr>
        </p:nvSpPr>
        <p:spPr>
          <a:xfrm>
            <a:off x="768900" y="2141975"/>
            <a:ext cx="7910400" cy="22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automatic device name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automatic size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automatic disk selection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percentage-based size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659775" y="1510075"/>
            <a:ext cx="68928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Challenging, high-value features</a:t>
            </a:r>
            <a:endParaRPr sz="2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38" name="Google Shape;538;p60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Principles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39" name="Google Shape;539;p60"/>
          <p:cNvSpPr txBox="1"/>
          <p:nvPr/>
        </p:nvSpPr>
        <p:spPr>
          <a:xfrm>
            <a:off x="860100" y="1667075"/>
            <a:ext cx="7686300" cy="3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High level</a:t>
            </a:r>
            <a:r>
              <a:rPr lang="de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architecture</a:t>
            </a:r>
            <a:endParaRPr b="1" sz="1800">
              <a:solidFill>
                <a:srgbClr val="CC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Simplify</a:t>
            </a:r>
            <a:r>
              <a:rPr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logging</a:t>
            </a:r>
            <a:r>
              <a:rPr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deployment</a:t>
            </a:r>
            <a:r>
              <a:rPr lang="de" sz="18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on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multiple hosts</a:t>
            </a:r>
            <a:endParaRPr b="1" sz="18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C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ollect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multiple logs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 to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multiple destinations</a:t>
            </a:r>
            <a:endParaRPr b="1"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Apply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default settings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 where possible 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45" name="Google Shape;545;p61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Architecture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46" name="Google Shape;546;p61"/>
          <p:cNvSpPr txBox="1"/>
          <p:nvPr/>
        </p:nvSpPr>
        <p:spPr>
          <a:xfrm>
            <a:off x="860100" y="2581475"/>
            <a:ext cx="7686300" cy="22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Multi-threading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TCP, SSL, TLS, RELP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Diverse destinations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Filter any part of syslog message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Fully configurable output format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Suitable for enterprise-class relay chains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47" name="Google Shape;547;p61"/>
          <p:cNvSpPr txBox="1"/>
          <p:nvPr/>
        </p:nvSpPr>
        <p:spPr>
          <a:xfrm>
            <a:off x="860100" y="1362275"/>
            <a:ext cx="76863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Rsyslog</a:t>
            </a:r>
            <a:endParaRPr b="1" sz="1800">
              <a:solidFill>
                <a:srgbClr val="CC0000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Since Red Hat Enterprise Linux 6, 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November 2010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, 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r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syslogd became</a:t>
            </a:r>
            <a:r>
              <a:rPr b="1" lang="de" sz="1800">
                <a:solidFill>
                  <a:srgbClr val="CC0000"/>
                </a:solidFill>
                <a:latin typeface="Overpass Mono"/>
                <a:ea typeface="Overpass Mono"/>
                <a:cs typeface="Overpass Mono"/>
                <a:sym typeface="Overpass Mono"/>
              </a:rPr>
              <a:t> the default</a:t>
            </a: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53" name="Google Shape;553;p62"/>
          <p:cNvSpPr txBox="1"/>
          <p:nvPr/>
        </p:nvSpPr>
        <p:spPr>
          <a:xfrm>
            <a:off x="809900" y="1386975"/>
            <a:ext cx="79401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verpass"/>
                <a:ea typeface="Overpass"/>
                <a:cs typeface="Overpass"/>
                <a:sym typeface="Overpass"/>
              </a:rPr>
              <a:t>By Default: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All system and kernel messages</a:t>
            </a:r>
            <a:r>
              <a:rPr lang="de">
                <a:latin typeface="Overpass"/>
                <a:ea typeface="Overpass"/>
                <a:cs typeface="Overpass"/>
                <a:sym typeface="Overpass"/>
              </a:rPr>
              <a:t> get passed to rsyslogd.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de">
                <a:latin typeface="Overpass"/>
                <a:ea typeface="Overpass"/>
                <a:cs typeface="Overpass"/>
                <a:sym typeface="Overpass"/>
              </a:rPr>
              <a:t>Logs are sent to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files/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logged-in users</a:t>
            </a:r>
            <a:r>
              <a:rPr b="1" lang="de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de">
                <a:latin typeface="Overpass"/>
                <a:ea typeface="Overpass"/>
                <a:cs typeface="Overpass"/>
                <a:sym typeface="Overpass"/>
              </a:rPr>
              <a:t>based on their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Syslog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Facilities</a:t>
            </a:r>
            <a:r>
              <a:rPr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de">
                <a:latin typeface="Overpass"/>
                <a:ea typeface="Overpass"/>
                <a:cs typeface="Overpass"/>
                <a:sym typeface="Overpass"/>
              </a:rPr>
              <a:t>and </a:t>
            </a:r>
            <a:r>
              <a:rPr b="1" lang="de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Severity</a:t>
            </a:r>
            <a:endParaRPr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54" name="Google Shape;554;p62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55" name="Google Shape;555;p62"/>
          <p:cNvPicPr preferRelativeResize="0"/>
          <p:nvPr/>
        </p:nvPicPr>
        <p:blipFill rotWithShape="1">
          <a:blip r:embed="rId3">
            <a:alphaModFix/>
          </a:blip>
          <a:srcRect b="0" l="0" r="7689" t="0"/>
          <a:stretch/>
        </p:blipFill>
        <p:spPr>
          <a:xfrm>
            <a:off x="762575" y="2484375"/>
            <a:ext cx="75703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61" name="Google Shape;561;p63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User custom configuration file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2" name="Google Shape;562;p63"/>
          <p:cNvSpPr txBox="1"/>
          <p:nvPr/>
        </p:nvSpPr>
        <p:spPr>
          <a:xfrm>
            <a:off x="809900" y="1386975"/>
            <a:ext cx="79401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Overpass"/>
                <a:ea typeface="Overpass"/>
                <a:cs typeface="Overpass"/>
                <a:sym typeface="Overpass"/>
              </a:rPr>
              <a:t>List of custom configuration files are deployed to /etc/rsyslog.d/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3" name="Google Shape;5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00" y="2133978"/>
            <a:ext cx="8298901" cy="148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3"/>
          <p:cNvPicPr preferRelativeResize="0"/>
          <p:nvPr/>
        </p:nvPicPr>
        <p:blipFill rotWithShape="1">
          <a:blip r:embed="rId4">
            <a:alphaModFix/>
          </a:blip>
          <a:srcRect b="28494" l="4160" r="69590" t="56740"/>
          <a:stretch/>
        </p:blipFill>
        <p:spPr>
          <a:xfrm>
            <a:off x="1564150" y="3058546"/>
            <a:ext cx="2174650" cy="2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70" name="Google Shape;570;p64"/>
          <p:cNvSpPr/>
          <p:nvPr/>
        </p:nvSpPr>
        <p:spPr>
          <a:xfrm>
            <a:off x="908400" y="1770200"/>
            <a:ext cx="3337800" cy="2119500"/>
          </a:xfrm>
          <a:prstGeom prst="homePlate">
            <a:avLst>
              <a:gd fmla="val 35716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1" name="Google Shape;571;p64"/>
          <p:cNvSpPr/>
          <p:nvPr/>
        </p:nvSpPr>
        <p:spPr>
          <a:xfrm>
            <a:off x="3635425" y="1770200"/>
            <a:ext cx="3035100" cy="2119500"/>
          </a:xfrm>
          <a:prstGeom prst="chevron">
            <a:avLst>
              <a:gd fmla="val 36192" name="adj"/>
            </a:avLst>
          </a:prstGeom>
          <a:solidFill>
            <a:srgbClr val="004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72" name="Google Shape;5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50" y="2510850"/>
            <a:ext cx="18954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250" y="2510841"/>
            <a:ext cx="1980881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4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Journal to Elasticsearch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334" name="Google Shape;334;p47"/>
          <p:cNvSpPr txBox="1"/>
          <p:nvPr/>
        </p:nvSpPr>
        <p:spPr>
          <a:xfrm>
            <a:off x="809900" y="-228600"/>
            <a:ext cx="74907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Simplified configuration with 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Linux System Roles and Ansible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2385850" y="1930725"/>
            <a:ext cx="59148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"/>
                <a:ea typeface="Overpass"/>
                <a:cs typeface="Overpass"/>
                <a:sym typeface="Overpass"/>
              </a:rPr>
              <a:t>Overview of Linux System Roles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Introduction to 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How to use it and demo time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80" name="Google Shape;580;p65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Journal to Elasticsearch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81" name="Google Shape;5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75" y="1170125"/>
            <a:ext cx="6996111" cy="35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5"/>
          <p:cNvPicPr preferRelativeResize="0"/>
          <p:nvPr/>
        </p:nvPicPr>
        <p:blipFill rotWithShape="1">
          <a:blip r:embed="rId4">
            <a:alphaModFix/>
          </a:blip>
          <a:srcRect b="49212" l="13007" r="47636" t="41500"/>
          <a:stretch/>
        </p:blipFill>
        <p:spPr>
          <a:xfrm>
            <a:off x="1672450" y="2649475"/>
            <a:ext cx="2753426" cy="33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5"/>
          <p:cNvPicPr preferRelativeResize="0"/>
          <p:nvPr/>
        </p:nvPicPr>
        <p:blipFill rotWithShape="1">
          <a:blip r:embed="rId4">
            <a:alphaModFix/>
          </a:blip>
          <a:srcRect b="2342" l="14273" r="48330" t="81591"/>
          <a:stretch/>
        </p:blipFill>
        <p:spPr>
          <a:xfrm>
            <a:off x="1761276" y="4078675"/>
            <a:ext cx="26161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5"/>
          <p:cNvPicPr preferRelativeResize="0"/>
          <p:nvPr/>
        </p:nvPicPr>
        <p:blipFill rotWithShape="1">
          <a:blip r:embed="rId4">
            <a:alphaModFix/>
          </a:blip>
          <a:srcRect b="64614" l="0" r="60643" t="28068"/>
          <a:stretch/>
        </p:blipFill>
        <p:spPr>
          <a:xfrm>
            <a:off x="762575" y="2170725"/>
            <a:ext cx="2753426" cy="2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590" name="Google Shape;590;p66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oVirt - Full monitoring solution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91" name="Google Shape;591;p66"/>
          <p:cNvSpPr/>
          <p:nvPr/>
        </p:nvSpPr>
        <p:spPr>
          <a:xfrm>
            <a:off x="3587850" y="1770200"/>
            <a:ext cx="3035100" cy="2119500"/>
          </a:xfrm>
          <a:prstGeom prst="chevron">
            <a:avLst>
              <a:gd fmla="val 36192" name="adj"/>
            </a:avLst>
          </a:prstGeom>
          <a:noFill/>
          <a:ln cap="flat" cmpd="sng" w="38100">
            <a:solidFill>
              <a:srgbClr val="134F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92" name="Google Shape;592;p66"/>
          <p:cNvSpPr/>
          <p:nvPr/>
        </p:nvSpPr>
        <p:spPr>
          <a:xfrm>
            <a:off x="908400" y="1770200"/>
            <a:ext cx="3337800" cy="2119500"/>
          </a:xfrm>
          <a:prstGeom prst="homePlate">
            <a:avLst>
              <a:gd fmla="val 35716" name="adj"/>
            </a:avLst>
          </a:prstGeom>
          <a:solidFill>
            <a:srgbClr val="00415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5952650" y="1770213"/>
            <a:ext cx="3035100" cy="2119500"/>
          </a:xfrm>
          <a:prstGeom prst="chevron">
            <a:avLst>
              <a:gd fmla="val 36192" name="adj"/>
            </a:avLst>
          </a:prstGeom>
          <a:solidFill>
            <a:srgbClr val="004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94" name="Google Shape;594;p66"/>
          <p:cNvGrpSpPr/>
          <p:nvPr/>
        </p:nvGrpSpPr>
        <p:grpSpPr>
          <a:xfrm>
            <a:off x="1337794" y="1602567"/>
            <a:ext cx="2039232" cy="1754476"/>
            <a:chOff x="575784" y="2059724"/>
            <a:chExt cx="1629691" cy="1281201"/>
          </a:xfrm>
        </p:grpSpPr>
        <p:pic>
          <p:nvPicPr>
            <p:cNvPr id="595" name="Google Shape;595;p66"/>
            <p:cNvPicPr preferRelativeResize="0"/>
            <p:nvPr/>
          </p:nvPicPr>
          <p:blipFill rotWithShape="1">
            <a:blip r:embed="rId3">
              <a:alphaModFix/>
            </a:blip>
            <a:srcRect b="0" l="0" r="43390" t="0"/>
            <a:stretch/>
          </p:blipFill>
          <p:spPr>
            <a:xfrm>
              <a:off x="902550" y="2059724"/>
              <a:ext cx="1302925" cy="1281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d_logo.png" id="596" name="Google Shape;59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5784" y="2608099"/>
              <a:ext cx="563300" cy="550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7" name="Google Shape;59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225" y="2510863"/>
            <a:ext cx="18954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450" y="2510841"/>
            <a:ext cx="1980881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7500" y="3954850"/>
            <a:ext cx="1569899" cy="7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605" name="Google Shape;605;p67"/>
          <p:cNvPicPr preferRelativeResize="0"/>
          <p:nvPr/>
        </p:nvPicPr>
        <p:blipFill rotWithShape="1">
          <a:blip r:embed="rId3">
            <a:alphaModFix/>
          </a:blip>
          <a:srcRect b="10342" l="0" r="2018" t="11367"/>
          <a:stretch/>
        </p:blipFill>
        <p:spPr>
          <a:xfrm>
            <a:off x="872025" y="1017725"/>
            <a:ext cx="8094576" cy="3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7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oVirt - Full monitoring solution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612" name="Google Shape;612;p68"/>
          <p:cNvPicPr preferRelativeResize="0"/>
          <p:nvPr/>
        </p:nvPicPr>
        <p:blipFill rotWithShape="1">
          <a:blip r:embed="rId3">
            <a:alphaModFix/>
          </a:blip>
          <a:srcRect b="7191" l="0" r="2534" t="11175"/>
          <a:stretch/>
        </p:blipFill>
        <p:spPr>
          <a:xfrm>
            <a:off x="838200" y="1017725"/>
            <a:ext cx="7850098" cy="36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8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oVirt - Full monitoring solution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619" name="Google Shape;619;p69"/>
          <p:cNvPicPr preferRelativeResize="0"/>
          <p:nvPr/>
        </p:nvPicPr>
        <p:blipFill rotWithShape="1">
          <a:blip r:embed="rId3">
            <a:alphaModFix/>
          </a:blip>
          <a:srcRect b="7391" l="0" r="2572" t="10384"/>
          <a:stretch/>
        </p:blipFill>
        <p:spPr>
          <a:xfrm>
            <a:off x="838200" y="1017725"/>
            <a:ext cx="7775347" cy="3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9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oVirt - Full monitoring solution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626" name="Google Shape;626;p70"/>
          <p:cNvPicPr preferRelativeResize="0"/>
          <p:nvPr/>
        </p:nvPicPr>
        <p:blipFill rotWithShape="1">
          <a:blip r:embed="rId3">
            <a:alphaModFix/>
          </a:blip>
          <a:srcRect b="7392" l="941" r="1029" t="11372"/>
          <a:stretch/>
        </p:blipFill>
        <p:spPr>
          <a:xfrm>
            <a:off x="838375" y="1017725"/>
            <a:ext cx="7917648" cy="3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0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oVirt - Full monitoring solution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633" name="Google Shape;633;p71"/>
          <p:cNvSpPr txBox="1"/>
          <p:nvPr>
            <p:ph type="title"/>
          </p:nvPr>
        </p:nvSpPr>
        <p:spPr>
          <a:xfrm>
            <a:off x="8451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Logging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Status &amp; Roadmap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34" name="Google Shape;634;p71"/>
          <p:cNvSpPr txBox="1"/>
          <p:nvPr>
            <p:ph idx="4294967295" type="body"/>
          </p:nvPr>
        </p:nvSpPr>
        <p:spPr>
          <a:xfrm>
            <a:off x="768900" y="1352975"/>
            <a:ext cx="8303400" cy="17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verpass Mono"/>
              <a:buChar char="●"/>
            </a:pPr>
            <a:r>
              <a:rPr b="1" lang="de">
                <a:latin typeface="Overpass Mono"/>
                <a:ea typeface="Overpass Mono"/>
                <a:cs typeface="Overpass Mono"/>
                <a:sym typeface="Overpass Mono"/>
              </a:rPr>
              <a:t>Status</a:t>
            </a:r>
            <a:endParaRPr b="1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In development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Supported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Deploy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 default rsyslog.conf</a:t>
            </a:r>
            <a:endParaRPr b="1"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Send 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journal</a:t>
            </a: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 logs 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to Elasticsearch</a:t>
            </a:r>
            <a:endParaRPr b="1"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Deploy 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custom configuration</a:t>
            </a: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 files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Used by oVirt for sending 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logs</a:t>
            </a: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 and Collectd </a:t>
            </a:r>
            <a:r>
              <a:rPr b="1" lang="de" sz="1400">
                <a:latin typeface="Overpass Mono"/>
                <a:ea typeface="Overpass Mono"/>
                <a:cs typeface="Overpass Mono"/>
                <a:sym typeface="Overpass Mono"/>
              </a:rPr>
              <a:t>metrics</a:t>
            </a: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 to </a:t>
            </a:r>
            <a:r>
              <a:rPr b="1" lang="de" sz="14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Elasticsearch</a:t>
            </a:r>
            <a:endParaRPr b="1" sz="14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635" name="Google Shape;635;p71"/>
          <p:cNvSpPr txBox="1"/>
          <p:nvPr>
            <p:ph idx="4294967295" type="body"/>
          </p:nvPr>
        </p:nvSpPr>
        <p:spPr>
          <a:xfrm>
            <a:off x="768900" y="3410375"/>
            <a:ext cx="8303400" cy="15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verpass Mono"/>
              <a:buChar char="●"/>
            </a:pPr>
            <a:r>
              <a:rPr b="1" lang="de">
                <a:latin typeface="Overpass Mono"/>
                <a:ea typeface="Overpass Mono"/>
                <a:cs typeface="Overpass Mono"/>
                <a:sym typeface="Overpass Mono"/>
              </a:rPr>
              <a:t>Roadmap</a:t>
            </a:r>
            <a:endParaRPr b="1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Profile based configuration (General, Resilient, Security, etc.)</a:t>
            </a:r>
            <a:endParaRPr sz="140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Additional inputs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○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Additional outputs: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Remote rsyslog (server/client)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Overpass Mono"/>
              <a:buChar char="■"/>
            </a:pPr>
            <a:r>
              <a:rPr lang="de" sz="1400">
                <a:latin typeface="Overpass Mono"/>
                <a:ea typeface="Overpass Mono"/>
                <a:cs typeface="Overpass Mono"/>
                <a:sym typeface="Overpass Mono"/>
              </a:rPr>
              <a:t>Remote message bus (Kafka, AMQP)</a:t>
            </a:r>
            <a:endParaRPr sz="14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41" name="Google Shape;641;p72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IT’S DEMO TIME!</a:t>
            </a:r>
            <a:endParaRPr/>
          </a:p>
        </p:txBody>
      </p:sp>
      <p:pic>
        <p:nvPicPr>
          <p:cNvPr id="642" name="Google Shape;6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2662927"/>
            <a:ext cx="4007832" cy="16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2"/>
          <p:cNvSpPr/>
          <p:nvPr/>
        </p:nvSpPr>
        <p:spPr>
          <a:xfrm>
            <a:off x="2414606" y="2662931"/>
            <a:ext cx="1593225" cy="1620225"/>
          </a:xfrm>
          <a:prstGeom prst="rect">
            <a:avLst/>
          </a:prstGeom>
          <a:solidFill>
            <a:srgbClr val="3C8FF7">
              <a:alpha val="95750"/>
            </a:srgbClr>
          </a:solidFill>
          <a:ln>
            <a:noFill/>
          </a:ln>
        </p:spPr>
        <p:txBody>
          <a:bodyPr anchorCtr="0" anchor="ctr" bIns="68575" lIns="411475" spcFirstLastPara="1" rIns="137150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3" title="DevConf-US-demo.og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950" y="0"/>
            <a:ext cx="9220950" cy="50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654" name="Google Shape;654;p74"/>
          <p:cNvSpPr txBox="1"/>
          <p:nvPr/>
        </p:nvSpPr>
        <p:spPr>
          <a:xfrm>
            <a:off x="9623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Give it a try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55" name="Google Shape;655;p74"/>
          <p:cNvSpPr txBox="1"/>
          <p:nvPr/>
        </p:nvSpPr>
        <p:spPr>
          <a:xfrm>
            <a:off x="962350" y="1625925"/>
            <a:ext cx="82170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linux-system-roles.postfix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linux-system-roles.kdump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linux-system-roles.network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linux-system-roles.selinux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linux-system-roles.timesync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# ansible-galaxy install linux-system-roles.storage</a:t>
            </a:r>
            <a:endParaRPr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8"/>
          <p:cNvPicPr preferRelativeResize="0"/>
          <p:nvPr/>
        </p:nvPicPr>
        <p:blipFill rotWithShape="1">
          <a:blip r:embed="rId3">
            <a:alphaModFix/>
          </a:blip>
          <a:srcRect b="4201" l="33983" r="10956" t="38717"/>
          <a:stretch/>
        </p:blipFill>
        <p:spPr>
          <a:xfrm>
            <a:off x="4217700" y="987000"/>
            <a:ext cx="4656826" cy="32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733700" y="-7620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I bet you’ve been here before...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4">
            <a:alphaModFix/>
          </a:blip>
          <a:srcRect b="9273" l="15854" r="46840" t="52053"/>
          <a:stretch/>
        </p:blipFill>
        <p:spPr>
          <a:xfrm flipH="1">
            <a:off x="4217691" y="987000"/>
            <a:ext cx="4656826" cy="32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8"/>
          <p:cNvSpPr txBox="1"/>
          <p:nvPr/>
        </p:nvSpPr>
        <p:spPr>
          <a:xfrm>
            <a:off x="5766750" y="4109917"/>
            <a:ext cx="2853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333333"/>
                </a:solidFill>
              </a:rPr>
              <a:t>Image by </a:t>
            </a:r>
            <a:r>
              <a:rPr lang="de" sz="1100" u="sng">
                <a:solidFill>
                  <a:srgbClr val="333333"/>
                </a:solidFill>
                <a:hlinkClick r:id="rId5"/>
              </a:rPr>
              <a:t>www_slon_pics</a:t>
            </a:r>
            <a:r>
              <a:rPr lang="de" sz="1100">
                <a:solidFill>
                  <a:srgbClr val="333333"/>
                </a:solidFill>
              </a:rPr>
              <a:t> from </a:t>
            </a:r>
            <a:r>
              <a:rPr lang="de" sz="1100" u="sng">
                <a:solidFill>
                  <a:srgbClr val="333333"/>
                </a:solidFill>
                <a:hlinkClick r:id="rId6"/>
              </a:rPr>
              <a:t>Pixabay</a:t>
            </a:r>
            <a:r>
              <a:rPr lang="de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4" name="Google Shape;344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900" y="1200014"/>
            <a:ext cx="4850950" cy="25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8"/>
          <p:cNvPicPr preferRelativeResize="0"/>
          <p:nvPr/>
        </p:nvPicPr>
        <p:blipFill rotWithShape="1">
          <a:blip r:embed="rId8">
            <a:alphaModFix/>
          </a:blip>
          <a:srcRect b="87389" l="0" r="0" t="0"/>
          <a:stretch/>
        </p:blipFill>
        <p:spPr>
          <a:xfrm>
            <a:off x="809900" y="1200015"/>
            <a:ext cx="4850950" cy="3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8"/>
          <p:cNvPicPr preferRelativeResize="0"/>
          <p:nvPr/>
        </p:nvPicPr>
        <p:blipFill rotWithShape="1">
          <a:blip r:embed="rId8">
            <a:alphaModFix/>
          </a:blip>
          <a:srcRect b="22268" l="0" r="0" t="66720"/>
          <a:stretch/>
        </p:blipFill>
        <p:spPr>
          <a:xfrm>
            <a:off x="809900" y="2928795"/>
            <a:ext cx="4850950" cy="2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8"/>
          <p:cNvPicPr preferRelativeResize="0"/>
          <p:nvPr/>
        </p:nvPicPr>
        <p:blipFill rotWithShape="1">
          <a:blip r:embed="rId9">
            <a:alphaModFix/>
          </a:blip>
          <a:srcRect b="31994" l="0" r="0" t="55394"/>
          <a:stretch/>
        </p:blipFill>
        <p:spPr>
          <a:xfrm>
            <a:off x="809900" y="2635346"/>
            <a:ext cx="4850950" cy="3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8"/>
          <p:cNvPicPr preferRelativeResize="0"/>
          <p:nvPr/>
        </p:nvPicPr>
        <p:blipFill rotWithShape="1">
          <a:blip r:embed="rId9">
            <a:alphaModFix/>
          </a:blip>
          <a:srcRect b="0" l="0" r="0" t="80029"/>
          <a:stretch/>
        </p:blipFill>
        <p:spPr>
          <a:xfrm>
            <a:off x="809900" y="3273641"/>
            <a:ext cx="4850950" cy="5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8"/>
          <p:cNvPicPr preferRelativeResize="0"/>
          <p:nvPr/>
        </p:nvPicPr>
        <p:blipFill rotWithShape="1">
          <a:blip r:embed="rId9">
            <a:alphaModFix/>
          </a:blip>
          <a:srcRect b="49640" l="0" r="0" t="14059"/>
          <a:stretch/>
        </p:blipFill>
        <p:spPr>
          <a:xfrm>
            <a:off x="809900" y="1564323"/>
            <a:ext cx="4850950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661" name="Google Shape;661;p75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Documentation &amp; References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2" name="Google Shape;662;p75"/>
          <p:cNvSpPr txBox="1"/>
          <p:nvPr/>
        </p:nvSpPr>
        <p:spPr>
          <a:xfrm>
            <a:off x="802800" y="1249675"/>
            <a:ext cx="78540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Landing page and overview -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	</a:t>
            </a:r>
            <a:r>
              <a:rPr lang="de" u="sng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https://linux-system-roles.github.io/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Link to Galaxy page -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		</a:t>
            </a:r>
            <a:r>
              <a:rPr lang="de" u="sng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https://galaxy.ansible.com/linux-system-roles/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Link github project -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https://github.com/linux-system-roles</a:t>
            </a: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Example playbooks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https://github.com/linux-system-roles/linux-system-roles.github.io/tree/master/demo</a:t>
            </a:r>
            <a:endParaRPr>
              <a:solidFill>
                <a:srgbClr val="1155C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https://github.com/linux-system-roles/linux-system-roles.github.io/tree/master/demo/devconf-demo</a:t>
            </a:r>
            <a:r>
              <a:rPr lang="de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solidFill>
                <a:srgbClr val="1155C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668" name="Google Shape;668;p76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Providing Feedback &amp; Requests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9" name="Google Shape;669;p76"/>
          <p:cNvSpPr txBox="1"/>
          <p:nvPr/>
        </p:nvSpPr>
        <p:spPr>
          <a:xfrm>
            <a:off x="1131500" y="1321125"/>
            <a:ext cx="74907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Tell us...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What new features or capabilities you need.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What is needed.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What needs to be fixed.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Methods...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Open an issue at the upstream </a:t>
            </a:r>
            <a:r>
              <a:rPr lang="de" sz="1600" u="sng">
                <a:solidFill>
                  <a:srgbClr val="1155CC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linux-system-roles</a:t>
            </a: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 project on github.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Pull requests welcome!</a:t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Red Hat is the world’s leading provider of enterprise open source software solutions. Award-winning support, training, and consulting services make </a:t>
            </a:r>
            <a:br>
              <a:rPr lang="de"/>
            </a:br>
            <a:r>
              <a:rPr lang="de"/>
              <a:t>Red Hat a trusted adviser to the Fortune 500. </a:t>
            </a:r>
            <a:endParaRPr/>
          </a:p>
        </p:txBody>
      </p:sp>
      <p:sp>
        <p:nvSpPr>
          <p:cNvPr id="675" name="Google Shape;675;p77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 you</a:t>
            </a:r>
            <a:endParaRPr/>
          </a:p>
        </p:txBody>
      </p:sp>
      <p:sp>
        <p:nvSpPr>
          <p:cNvPr id="676" name="Google Shape;676;p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356" name="Google Shape;356;p49"/>
          <p:cNvSpPr txBox="1"/>
          <p:nvPr/>
        </p:nvSpPr>
        <p:spPr>
          <a:xfrm>
            <a:off x="6742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Simplify the admin work</a:t>
            </a:r>
            <a:endParaRPr b="1" sz="2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7" name="Google Shape;357;p49"/>
          <p:cNvSpPr txBox="1"/>
          <p:nvPr/>
        </p:nvSpPr>
        <p:spPr>
          <a:xfrm>
            <a:off x="597225" y="1667225"/>
            <a:ext cx="44538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>
                <a:latin typeface="Overpass"/>
                <a:ea typeface="Overpass"/>
                <a:cs typeface="Overpass"/>
                <a:sym typeface="Overpass"/>
              </a:rPr>
              <a:t>How can we make servers management easier, 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>
                <a:latin typeface="Overpass"/>
                <a:ea typeface="Overpass"/>
                <a:cs typeface="Overpass"/>
                <a:sym typeface="Overpass"/>
              </a:rPr>
              <a:t>in an automatable way, 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" sz="1600">
                <a:latin typeface="Overpass"/>
                <a:ea typeface="Overpass"/>
                <a:cs typeface="Overpass"/>
                <a:sym typeface="Overpass"/>
              </a:rPr>
              <a:t>at scale?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5766750" y="4109917"/>
            <a:ext cx="2853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333333"/>
                </a:solidFill>
              </a:rPr>
              <a:t>Image by </a:t>
            </a:r>
            <a:r>
              <a:rPr lang="de" sz="1100" u="sng">
                <a:solidFill>
                  <a:srgbClr val="333333"/>
                </a:solidFill>
                <a:hlinkClick r:id="rId3"/>
              </a:rPr>
              <a:t>www_slon_pics</a:t>
            </a:r>
            <a:r>
              <a:rPr lang="de" sz="1100">
                <a:solidFill>
                  <a:srgbClr val="333333"/>
                </a:solidFill>
              </a:rPr>
              <a:t> from </a:t>
            </a:r>
            <a:r>
              <a:rPr lang="de" sz="1100" u="sng">
                <a:solidFill>
                  <a:srgbClr val="333333"/>
                </a:solidFill>
                <a:hlinkClick r:id="rId4"/>
              </a:rPr>
              <a:t>Pixabay</a:t>
            </a:r>
            <a:r>
              <a:rPr lang="de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5">
            <a:alphaModFix/>
          </a:blip>
          <a:srcRect b="9273" l="15854" r="46840" t="52053"/>
          <a:stretch/>
        </p:blipFill>
        <p:spPr>
          <a:xfrm flipH="1">
            <a:off x="4883823" y="1289625"/>
            <a:ext cx="4219301" cy="29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365" name="Google Shape;365;p50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Easier Administration with 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1384885" y="1139400"/>
            <a:ext cx="2447388" cy="1020168"/>
          </a:xfrm>
          <a:prstGeom prst="flowChartMultidocumen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---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hosts: all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role: linux-system-roles.network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67" name="Google Shape;367;p50"/>
          <p:cNvCxnSpPr>
            <a:stCxn id="366" idx="2"/>
            <a:endCxn id="368" idx="0"/>
          </p:cNvCxnSpPr>
          <p:nvPr/>
        </p:nvCxnSpPr>
        <p:spPr>
          <a:xfrm flipH="1">
            <a:off x="2432995" y="2120934"/>
            <a:ext cx="5400" cy="37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0"/>
          <p:cNvSpPr/>
          <p:nvPr/>
        </p:nvSpPr>
        <p:spPr>
          <a:xfrm>
            <a:off x="800650" y="2994757"/>
            <a:ext cx="3264600" cy="15333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RHEL/CentOS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Fedora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0" name="Google Shape;370;p50"/>
          <p:cNvSpPr/>
          <p:nvPr/>
        </p:nvSpPr>
        <p:spPr>
          <a:xfrm>
            <a:off x="977038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50"/>
          <p:cNvSpPr/>
          <p:nvPr/>
        </p:nvSpPr>
        <p:spPr>
          <a:xfrm>
            <a:off x="800650" y="2495476"/>
            <a:ext cx="3264600" cy="427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Linux System Roles</a:t>
            </a:r>
            <a:endParaRPr sz="1800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1" name="Google Shape;371;p50"/>
          <p:cNvSpPr/>
          <p:nvPr/>
        </p:nvSpPr>
        <p:spPr>
          <a:xfrm>
            <a:off x="1712489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Logging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50"/>
          <p:cNvSpPr/>
          <p:nvPr/>
        </p:nvSpPr>
        <p:spPr>
          <a:xfrm>
            <a:off x="977038" y="331557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50"/>
          <p:cNvSpPr/>
          <p:nvPr/>
        </p:nvSpPr>
        <p:spPr>
          <a:xfrm>
            <a:off x="1712477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1712489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SELinux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0"/>
          <p:cNvSpPr/>
          <p:nvPr/>
        </p:nvSpPr>
        <p:spPr>
          <a:xfrm>
            <a:off x="2447939" y="3059668"/>
            <a:ext cx="7113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TimeSync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50"/>
          <p:cNvSpPr/>
          <p:nvPr/>
        </p:nvSpPr>
        <p:spPr>
          <a:xfrm>
            <a:off x="3227590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kdump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977002" y="3543268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NFS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50"/>
          <p:cNvSpPr/>
          <p:nvPr/>
        </p:nvSpPr>
        <p:spPr>
          <a:xfrm>
            <a:off x="3227590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Tuned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50"/>
          <p:cNvSpPr/>
          <p:nvPr/>
        </p:nvSpPr>
        <p:spPr>
          <a:xfrm>
            <a:off x="3227590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Boot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50"/>
          <p:cNvSpPr/>
          <p:nvPr/>
        </p:nvSpPr>
        <p:spPr>
          <a:xfrm>
            <a:off x="2447950" y="3315569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Firewall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2447950" y="3546283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Identity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50"/>
          <p:cNvSpPr/>
          <p:nvPr/>
        </p:nvSpPr>
        <p:spPr>
          <a:xfrm>
            <a:off x="2182205" y="39211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6.9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3" name="Google Shape;383;p50"/>
          <p:cNvSpPr/>
          <p:nvPr/>
        </p:nvSpPr>
        <p:spPr>
          <a:xfrm>
            <a:off x="2706657" y="39239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7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4" name="Google Shape;384;p50"/>
          <p:cNvSpPr/>
          <p:nvPr/>
        </p:nvSpPr>
        <p:spPr>
          <a:xfrm>
            <a:off x="3227600" y="39239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8++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5" name="Google Shape;3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50975"/>
            <a:ext cx="4412100" cy="1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 txBox="1"/>
          <p:nvPr/>
        </p:nvSpPr>
        <p:spPr>
          <a:xfrm>
            <a:off x="4259450" y="1728600"/>
            <a:ext cx="48846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 collection of Ansible roles and modules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87" name="Google Shape;387;p50"/>
          <p:cNvSpPr/>
          <p:nvPr/>
        </p:nvSpPr>
        <p:spPr>
          <a:xfrm>
            <a:off x="2182205" y="42259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8" name="Google Shape;388;p50"/>
          <p:cNvSpPr/>
          <p:nvPr/>
        </p:nvSpPr>
        <p:spPr>
          <a:xfrm>
            <a:off x="2706657" y="42287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9" name="Google Shape;389;p50"/>
          <p:cNvSpPr/>
          <p:nvPr/>
        </p:nvSpPr>
        <p:spPr>
          <a:xfrm>
            <a:off x="3227600" y="42287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21833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28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27167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29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3250175" y="4217100"/>
            <a:ext cx="784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30++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Easier Administration with 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50975"/>
            <a:ext cx="4412100" cy="1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1"/>
          <p:cNvSpPr txBox="1"/>
          <p:nvPr/>
        </p:nvSpPr>
        <p:spPr>
          <a:xfrm>
            <a:off x="1059050" y="1728600"/>
            <a:ext cx="71652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Ansible is an </a:t>
            </a: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open source automation platform</a:t>
            </a:r>
            <a:endParaRPr b="1" sz="16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It is </a:t>
            </a: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very simple to setup 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and yet powerful.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Helps with </a:t>
            </a: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configuration management, application deployment, task automation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.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It can do</a:t>
            </a: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 IT orchestration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, where you have to run tasks in sequence and create a chain of events which must happen </a:t>
            </a: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on several different servers or devices.</a:t>
            </a:r>
            <a:endParaRPr b="1" sz="1600">
              <a:solidFill>
                <a:srgbClr val="CC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de" sz="1600">
                <a:solidFill>
                  <a:srgbClr val="CC0000"/>
                </a:solidFill>
                <a:latin typeface="Overpass"/>
                <a:ea typeface="Overpass"/>
                <a:cs typeface="Overpass"/>
                <a:sym typeface="Overpass"/>
              </a:rPr>
              <a:t>It doesn’t use an agent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 on the remote host.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406" name="Google Shape;406;p52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Easier Administration with 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07" name="Google Shape;407;p52"/>
          <p:cNvSpPr/>
          <p:nvPr/>
        </p:nvSpPr>
        <p:spPr>
          <a:xfrm>
            <a:off x="1384885" y="1139400"/>
            <a:ext cx="2447388" cy="1020168"/>
          </a:xfrm>
          <a:prstGeom prst="flowChartMultidocumen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---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hosts: all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role: linux-system-roles.network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08" name="Google Shape;408;p52"/>
          <p:cNvCxnSpPr>
            <a:stCxn id="407" idx="2"/>
            <a:endCxn id="409" idx="0"/>
          </p:cNvCxnSpPr>
          <p:nvPr/>
        </p:nvCxnSpPr>
        <p:spPr>
          <a:xfrm flipH="1">
            <a:off x="2432995" y="2120934"/>
            <a:ext cx="5400" cy="37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2"/>
          <p:cNvSpPr/>
          <p:nvPr/>
        </p:nvSpPr>
        <p:spPr>
          <a:xfrm>
            <a:off x="800650" y="2994757"/>
            <a:ext cx="3264600" cy="15333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RHEL/CentOS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Fedora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1" name="Google Shape;411;p52"/>
          <p:cNvSpPr/>
          <p:nvPr/>
        </p:nvSpPr>
        <p:spPr>
          <a:xfrm>
            <a:off x="977038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800650" y="2495476"/>
            <a:ext cx="3264600" cy="427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Linux System Roles</a:t>
            </a:r>
            <a:endParaRPr sz="1800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2" name="Google Shape;412;p52"/>
          <p:cNvSpPr/>
          <p:nvPr/>
        </p:nvSpPr>
        <p:spPr>
          <a:xfrm>
            <a:off x="1712489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Logging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977038" y="331557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52"/>
          <p:cNvSpPr/>
          <p:nvPr/>
        </p:nvSpPr>
        <p:spPr>
          <a:xfrm>
            <a:off x="1712477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52"/>
          <p:cNvSpPr/>
          <p:nvPr/>
        </p:nvSpPr>
        <p:spPr>
          <a:xfrm>
            <a:off x="1712489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SELinux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2447939" y="3059668"/>
            <a:ext cx="7113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TimeSync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52"/>
          <p:cNvSpPr/>
          <p:nvPr/>
        </p:nvSpPr>
        <p:spPr>
          <a:xfrm>
            <a:off x="3227590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kdump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977002" y="3543268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NFS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3227590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Tuned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3227590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Boot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2447950" y="3315569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Firewall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2447950" y="3546283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Identity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2182205" y="39211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6.9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2706657" y="39239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7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3227600" y="39239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8++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26" name="Google Shape;4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50975"/>
            <a:ext cx="4412100" cy="1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/>
          <p:nvPr/>
        </p:nvSpPr>
        <p:spPr>
          <a:xfrm>
            <a:off x="4259400" y="1708025"/>
            <a:ext cx="48846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 collection of Ansible roles and modules</a:t>
            </a:r>
            <a:endParaRPr sz="16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Abstract </a:t>
            </a:r>
            <a:r>
              <a:rPr b="1" i="1" lang="de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configuration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 from </a:t>
            </a:r>
            <a:r>
              <a:rPr b="1" i="1" lang="de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implementation</a:t>
            </a:r>
            <a:endParaRPr b="1" i="1" sz="1600">
              <a:solidFill>
                <a:srgbClr val="EE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de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Maintained</a:t>
            </a: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 by subject matter experts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Evolves with subsystem</a:t>
            </a:r>
            <a:endParaRPr sz="1600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Consistent</a:t>
            </a:r>
            <a:r>
              <a:rPr lang="de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configuration</a:t>
            </a:r>
            <a:r>
              <a:rPr b="1" lang="de" sz="1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 interface</a:t>
            </a:r>
            <a:r>
              <a:rPr lang="de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to RHEL/Fedora/CentOS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de" sz="1600">
                <a:latin typeface="Overpass Light"/>
                <a:ea typeface="Overpass Light"/>
                <a:cs typeface="Overpass Light"/>
                <a:sym typeface="Overpass Light"/>
              </a:rPr>
              <a:t>Compatible and tested with RHEL 6, 7, 8+ and Fedora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2182205" y="42259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2706657" y="42287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0" name="Google Shape;430;p52"/>
          <p:cNvSpPr/>
          <p:nvPr/>
        </p:nvSpPr>
        <p:spPr>
          <a:xfrm>
            <a:off x="3227600" y="42287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21833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28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27167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29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3250175" y="4217100"/>
            <a:ext cx="784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30++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73370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latin typeface="Overpass"/>
                <a:ea typeface="Overpass"/>
                <a:cs typeface="Overpass"/>
                <a:sym typeface="Overpass"/>
              </a:rPr>
              <a:t>Easier Administration with </a:t>
            </a:r>
            <a:endParaRPr b="1" sz="2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1384885" y="1139400"/>
            <a:ext cx="2447388" cy="1020168"/>
          </a:xfrm>
          <a:prstGeom prst="flowChartMultidocumen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Ansible Playbooks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---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hosts: all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Overpass"/>
                <a:ea typeface="Overpass"/>
                <a:cs typeface="Overpass"/>
                <a:sym typeface="Overpass"/>
              </a:rPr>
              <a:t>- role: linux-system-roles.network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441" name="Google Shape;441;p53"/>
          <p:cNvCxnSpPr>
            <a:stCxn id="440" idx="2"/>
            <a:endCxn id="442" idx="0"/>
          </p:cNvCxnSpPr>
          <p:nvPr/>
        </p:nvCxnSpPr>
        <p:spPr>
          <a:xfrm flipH="1">
            <a:off x="2432995" y="2120934"/>
            <a:ext cx="5400" cy="374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53"/>
          <p:cNvSpPr/>
          <p:nvPr/>
        </p:nvSpPr>
        <p:spPr>
          <a:xfrm>
            <a:off x="800650" y="2994757"/>
            <a:ext cx="3264600" cy="15333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RHEL/CentOS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Fedora</a:t>
            </a:r>
            <a:endParaRPr b="1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977038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53"/>
          <p:cNvSpPr/>
          <p:nvPr/>
        </p:nvSpPr>
        <p:spPr>
          <a:xfrm>
            <a:off x="800650" y="2495476"/>
            <a:ext cx="3264600" cy="427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D9D9D9"/>
                </a:solidFill>
                <a:latin typeface="Overpass"/>
                <a:ea typeface="Overpass"/>
                <a:cs typeface="Overpass"/>
                <a:sym typeface="Overpass"/>
              </a:rPr>
              <a:t>Linux System Roles</a:t>
            </a:r>
            <a:endParaRPr sz="1800">
              <a:solidFill>
                <a:srgbClr val="D9D9D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45" name="Google Shape;445;p53"/>
          <p:cNvSpPr/>
          <p:nvPr/>
        </p:nvSpPr>
        <p:spPr>
          <a:xfrm>
            <a:off x="1712489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Logging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53"/>
          <p:cNvSpPr/>
          <p:nvPr/>
        </p:nvSpPr>
        <p:spPr>
          <a:xfrm>
            <a:off x="977038" y="331557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Storage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1712477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Metrics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1712489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SELinux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9" name="Google Shape;449;p53"/>
          <p:cNvSpPr/>
          <p:nvPr/>
        </p:nvSpPr>
        <p:spPr>
          <a:xfrm>
            <a:off x="2447939" y="3059668"/>
            <a:ext cx="7113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TimeSync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53"/>
          <p:cNvSpPr/>
          <p:nvPr/>
        </p:nvSpPr>
        <p:spPr>
          <a:xfrm>
            <a:off x="3227590" y="3059668"/>
            <a:ext cx="667200" cy="2082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kdump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977002" y="3543268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NFS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3227590" y="3315569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Tuned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3227590" y="3546283"/>
            <a:ext cx="6672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Boot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53"/>
          <p:cNvSpPr/>
          <p:nvPr/>
        </p:nvSpPr>
        <p:spPr>
          <a:xfrm>
            <a:off x="2447950" y="3315569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Firewall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53"/>
          <p:cNvSpPr/>
          <p:nvPr/>
        </p:nvSpPr>
        <p:spPr>
          <a:xfrm>
            <a:off x="2447950" y="3546283"/>
            <a:ext cx="711300" cy="180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rPr>
              <a:t>Identity</a:t>
            </a:r>
            <a:endParaRPr sz="1000">
              <a:solidFill>
                <a:srgbClr val="D9D9D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850" y="150975"/>
            <a:ext cx="4412100" cy="1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/>
        </p:nvSpPr>
        <p:spPr>
          <a:xfrm>
            <a:off x="4480050" y="1506250"/>
            <a:ext cx="162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RELEASED</a:t>
            </a:r>
            <a:r>
              <a:rPr lang="de">
                <a:solidFill>
                  <a:srgbClr val="B3061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d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ROLES</a:t>
            </a:r>
            <a:endParaRPr sz="12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6518250" y="1506250"/>
            <a:ext cx="1704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rPr>
              <a:t>TARGETED</a:t>
            </a:r>
            <a:r>
              <a:rPr lang="de">
                <a:solidFill>
                  <a:srgbClr val="B3061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de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ROLES</a:t>
            </a:r>
            <a:endParaRPr sz="1200">
              <a:solidFill>
                <a:srgbClr val="EE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4480050" y="2115559"/>
            <a:ext cx="16287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Network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Security-Enhanced Linux (SELinux)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TimeSync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Email (Postfix)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kdump  (kernel crash dump)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6508875" y="2115557"/>
            <a:ext cx="20907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Storage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Logging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Image builder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Web Console (cockpit)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SAP Hana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MS SQL Server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Metrics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Network file system (NFS)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Bootloader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"/>
              <a:buChar char="●"/>
            </a:pPr>
            <a:r>
              <a:rPr b="1" lang="de" sz="1200">
                <a:latin typeface="Overpass"/>
                <a:ea typeface="Overpass"/>
                <a:cs typeface="Overpass"/>
                <a:sym typeface="Overpass"/>
              </a:rPr>
              <a:t>Firewall</a:t>
            </a:r>
            <a:endParaRPr b="1" sz="1200">
              <a:latin typeface="Overpass"/>
              <a:ea typeface="Overpass"/>
              <a:cs typeface="Overpass"/>
              <a:sym typeface="Overpass"/>
            </a:endParaRPr>
          </a:p>
          <a:p>
            <a:pPr indent="-185928" lvl="0" marL="2011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200"/>
              <a:buFont typeface="Overpass Light"/>
              <a:buChar char="●"/>
            </a:pPr>
            <a:r>
              <a:rPr lang="de" sz="1200">
                <a:latin typeface="Overpass Light"/>
                <a:ea typeface="Overpass Light"/>
                <a:cs typeface="Overpass Light"/>
                <a:sym typeface="Overpass Light"/>
              </a:rPr>
              <a:t>More…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461" name="Google Shape;4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800" y="1201997"/>
            <a:ext cx="353760" cy="35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868" y="1198325"/>
            <a:ext cx="357432" cy="3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3"/>
          <p:cNvSpPr/>
          <p:nvPr/>
        </p:nvSpPr>
        <p:spPr>
          <a:xfrm>
            <a:off x="2182205" y="39211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6.9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4" name="Google Shape;464;p53"/>
          <p:cNvSpPr/>
          <p:nvPr/>
        </p:nvSpPr>
        <p:spPr>
          <a:xfrm>
            <a:off x="2706657" y="39239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7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3227600" y="39239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8++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6" name="Google Shape;466;p53"/>
          <p:cNvSpPr/>
          <p:nvPr/>
        </p:nvSpPr>
        <p:spPr>
          <a:xfrm>
            <a:off x="2182205" y="4225900"/>
            <a:ext cx="608700" cy="251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2706657" y="4228725"/>
            <a:ext cx="6087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8C8C8C"/>
              </a:gs>
              <a:gs pos="100000">
                <a:srgbClr val="404040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3227600" y="4228725"/>
            <a:ext cx="784500" cy="245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21833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28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2716775" y="4217093"/>
            <a:ext cx="499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29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3250175" y="4217100"/>
            <a:ext cx="784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30++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2" name="Google Shape;472;p53"/>
          <p:cNvSpPr txBox="1"/>
          <p:nvPr/>
        </p:nvSpPr>
        <p:spPr>
          <a:xfrm>
            <a:off x="4486800" y="4556350"/>
            <a:ext cx="1413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verpass"/>
                <a:ea typeface="Overpass"/>
                <a:cs typeface="Overpass"/>
                <a:sym typeface="Overpass"/>
              </a:rPr>
              <a:t>Roles in Demo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478" name="Google Shape;478;p54"/>
          <p:cNvSpPr txBox="1"/>
          <p:nvPr>
            <p:ph type="title"/>
          </p:nvPr>
        </p:nvSpPr>
        <p:spPr>
          <a:xfrm>
            <a:off x="7689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Storage role</a:t>
            </a:r>
            <a:endParaRPr b="1" sz="2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Principles</a:t>
            </a:r>
            <a:endParaRPr b="1" sz="14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79" name="Google Shape;479;p54"/>
          <p:cNvSpPr txBox="1"/>
          <p:nvPr>
            <p:ph idx="4294967295" type="body"/>
          </p:nvPr>
        </p:nvSpPr>
        <p:spPr>
          <a:xfrm>
            <a:off x="921300" y="2218375"/>
            <a:ext cx="8067900" cy="14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provide a concise model to describe the storage layout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provide reasonable defaults where possible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handle non-essential details automatically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Mono"/>
              <a:buChar char="●"/>
            </a:pPr>
            <a:r>
              <a:rPr lang="de" sz="1800">
                <a:latin typeface="Overpass Mono"/>
                <a:ea typeface="Overpass Mono"/>
                <a:cs typeface="Overpass Mono"/>
                <a:sym typeface="Overpass Mono"/>
              </a:rPr>
              <a:t>reuse existing storage management logic</a:t>
            </a:r>
            <a:endParaRPr sz="1800"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0" name="Google Shape;480;p54"/>
          <p:cNvSpPr txBox="1"/>
          <p:nvPr/>
        </p:nvSpPr>
        <p:spPr>
          <a:xfrm>
            <a:off x="678375" y="1441925"/>
            <a:ext cx="71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Simplify local storage configuration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